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65" r:id="rId5"/>
    <p:sldId id="275" r:id="rId6"/>
    <p:sldId id="276" r:id="rId7"/>
    <p:sldId id="277" r:id="rId8"/>
    <p:sldId id="278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818" autoAdjust="0"/>
  </p:normalViewPr>
  <p:slideViewPr>
    <p:cSldViewPr snapToGrid="0" showGuides="1">
      <p:cViewPr varScale="1">
        <p:scale>
          <a:sx n="56" d="100"/>
          <a:sy n="56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174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85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000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48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44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26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9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59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40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72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81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380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31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26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198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3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55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6134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" y="2872254"/>
            <a:ext cx="8616638" cy="1373070"/>
          </a:xfrm>
        </p:spPr>
        <p:txBody>
          <a:bodyPr/>
          <a:lstStyle/>
          <a:p>
            <a:r>
              <a:rPr lang="en-US" dirty="0"/>
              <a:t>ORGANIZATIONAL DEVELOPMENT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364" y="4437749"/>
            <a:ext cx="5514109" cy="211759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Dr. </a:t>
            </a:r>
            <a:r>
              <a:rPr lang="en-US" sz="2000" dirty="0" err="1"/>
              <a:t>Srinibash</a:t>
            </a:r>
            <a:r>
              <a:rPr lang="en-US" sz="2000" dirty="0"/>
              <a:t> Dash</a:t>
            </a:r>
          </a:p>
          <a:p>
            <a:pPr algn="ctr"/>
            <a:r>
              <a:rPr lang="en-US" sz="2000" dirty="0"/>
              <a:t>Associate Professor &amp; Head</a:t>
            </a:r>
          </a:p>
          <a:p>
            <a:pPr algn="ctr"/>
            <a:r>
              <a:rPr lang="en-US" sz="2000" dirty="0"/>
              <a:t>School of Management</a:t>
            </a:r>
          </a:p>
          <a:p>
            <a:pPr algn="ctr"/>
            <a:r>
              <a:rPr lang="en-US" sz="2000" dirty="0"/>
              <a:t>Gangadhar </a:t>
            </a:r>
            <a:r>
              <a:rPr lang="en-US" sz="2000" dirty="0" err="1"/>
              <a:t>Meher</a:t>
            </a:r>
            <a:r>
              <a:rPr lang="en-US" sz="2000" dirty="0"/>
              <a:t> University</a:t>
            </a:r>
            <a:endParaRPr lang="en-IN" sz="2000"/>
          </a:p>
          <a:p>
            <a:pPr algn="l"/>
            <a:r>
              <a:rPr lang="en-US"/>
              <a:t>)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921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76" y="1108363"/>
            <a:ext cx="8034188" cy="845127"/>
          </a:xfrm>
        </p:spPr>
        <p:txBody>
          <a:bodyPr>
            <a:normAutofit fontScale="90000"/>
          </a:bodyPr>
          <a:lstStyle/>
          <a:p>
            <a:r>
              <a:rPr lang="en-US" dirty="0"/>
              <a:t>Key Organizational Development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8394405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Professionalization of Management: The Tata Group moved from family-led management to hiring professional leaders, ensuring expertise-driven decision-making.</a:t>
            </a:r>
          </a:p>
          <a:p>
            <a:pPr marL="0" indent="0">
              <a:buNone/>
            </a:pPr>
            <a:r>
              <a:rPr lang="en-US" dirty="0"/>
              <a:t>2. Decentralization: Each Tata company operates independently but aligns with the group’s values and strategic vision. This empowers leaders while maintaining accountability.</a:t>
            </a:r>
          </a:p>
          <a:p>
            <a:pPr marL="0" indent="0">
              <a:buNone/>
            </a:pPr>
            <a:r>
              <a:rPr lang="en-US" dirty="0"/>
              <a:t>3. Emphasis on Innovation: Tata invested in R&amp;D, leading to projects like the Tata Nano (the world’s most affordable car) and advanced IT services through TCS (Tata Consultancy Services).</a:t>
            </a:r>
          </a:p>
        </p:txBody>
      </p:sp>
    </p:spTree>
    <p:extLst>
      <p:ext uri="{BB962C8B-B14F-4D97-AF65-F5344CB8AC3E}">
        <p14:creationId xmlns:p14="http://schemas.microsoft.com/office/powerpoint/2010/main" val="244037345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618552" cy="35993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Growth into a global brand, operating in over 100 countries.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Consistent alignment with values like social responsibility, innovation, and customer focus.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Successful ventures, including TCS, Tata Motors, and Tata Steel, driving India's economic growth.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7" y="2336873"/>
            <a:ext cx="2680856" cy="26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253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8574515" cy="4202472"/>
          </a:xfrm>
        </p:spPr>
        <p:txBody>
          <a:bodyPr>
            <a:noAutofit/>
          </a:bodyPr>
          <a:lstStyle/>
          <a:p>
            <a:r>
              <a:rPr lang="en-US" sz="2800" dirty="0"/>
              <a:t>Organizational Development is a planned, organization-wide effort to improve organizational effectiveness and health.</a:t>
            </a:r>
          </a:p>
          <a:p>
            <a:r>
              <a:rPr lang="en-US" sz="2800" dirty="0"/>
              <a:t>OD is a critical component of organizational success, and its principles and practices can be applied to a wide range of organizations and contexts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63598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301" y="794791"/>
            <a:ext cx="6454515" cy="1080938"/>
          </a:xfrm>
        </p:spPr>
        <p:txBody>
          <a:bodyPr>
            <a:noAutofit/>
          </a:bodyPr>
          <a:lstStyle/>
          <a:p>
            <a:r>
              <a:rPr lang="en-US" sz="8800" dirty="0"/>
              <a:t>THANK YOU</a:t>
            </a:r>
            <a:endParaRPr lang="en-IN" sz="8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31" y="2491003"/>
            <a:ext cx="4137457" cy="4137457"/>
          </a:xfrm>
        </p:spPr>
      </p:pic>
    </p:spTree>
    <p:extLst>
      <p:ext uri="{BB962C8B-B14F-4D97-AF65-F5344CB8AC3E}">
        <p14:creationId xmlns:p14="http://schemas.microsoft.com/office/powerpoint/2010/main" val="383595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30" y="2161309"/>
            <a:ext cx="10112370" cy="4530437"/>
          </a:xfrm>
        </p:spPr>
        <p:txBody>
          <a:bodyPr>
            <a:normAutofit/>
          </a:bodyPr>
          <a:lstStyle/>
          <a:p>
            <a:r>
              <a:rPr lang="en-US" dirty="0"/>
              <a:t>INTRODUCTION OF OD</a:t>
            </a:r>
          </a:p>
          <a:p>
            <a:r>
              <a:rPr lang="en-US" dirty="0"/>
              <a:t>OBJECTIVES OF OD</a:t>
            </a:r>
          </a:p>
          <a:p>
            <a:r>
              <a:rPr lang="en-US" dirty="0"/>
              <a:t>NATURE OF OD</a:t>
            </a:r>
          </a:p>
          <a:p>
            <a:r>
              <a:rPr lang="en-US" dirty="0"/>
              <a:t>INTERVENTIONS OF OD</a:t>
            </a:r>
          </a:p>
          <a:p>
            <a:r>
              <a:rPr lang="en-US" dirty="0"/>
              <a:t>PROCESS</a:t>
            </a:r>
          </a:p>
          <a:p>
            <a:r>
              <a:rPr lang="en-US" dirty="0"/>
              <a:t>CASE STUDY</a:t>
            </a:r>
          </a:p>
          <a:p>
            <a:r>
              <a:rPr lang="en-US" dirty="0"/>
              <a:t>CONCLUSION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91" y="2282536"/>
            <a:ext cx="3297381" cy="30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" y="2064326"/>
            <a:ext cx="9031716" cy="40732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1.Organizational development focused on understanding and managing organizational change.</a:t>
            </a:r>
          </a:p>
          <a:p>
            <a:pPr marL="0" indent="0">
              <a:buNone/>
            </a:pPr>
            <a:r>
              <a:rPr lang="en-US" dirty="0"/>
              <a:t>2. It is a systematic learning and development strategy to change the basic of beliefs , attitude and structure of current organization to better absorb disruptive </a:t>
            </a:r>
            <a:r>
              <a:rPr lang="en-US" dirty="0" err="1"/>
              <a:t>technologies,market</a:t>
            </a:r>
            <a:r>
              <a:rPr lang="en-US" dirty="0"/>
              <a:t> opportunities and ensuring challenges and </a:t>
            </a:r>
            <a:r>
              <a:rPr lang="en-US" dirty="0" err="1"/>
              <a:t>choas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03" y="2087491"/>
            <a:ext cx="7272187" cy="355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1.Increase the level of inter- personal trust among employees.</a:t>
            </a:r>
          </a:p>
          <a:p>
            <a:pPr marL="0" indent="0">
              <a:buNone/>
            </a:pPr>
            <a:r>
              <a:rPr lang="en-US" dirty="0"/>
              <a:t>2. Increase employee's level of satisfaction.</a:t>
            </a:r>
          </a:p>
          <a:p>
            <a:pPr marL="0" indent="0">
              <a:buNone/>
            </a:pPr>
            <a:r>
              <a:rPr lang="en-US" dirty="0"/>
              <a:t>3. To confront problems instead of neglecting them.</a:t>
            </a:r>
          </a:p>
          <a:p>
            <a:pPr marL="0" indent="0">
              <a:buNone/>
            </a:pPr>
            <a:r>
              <a:rPr lang="en-US" dirty="0"/>
              <a:t>4. Effectively manage conflict.</a:t>
            </a:r>
          </a:p>
          <a:p>
            <a:pPr marL="0" indent="0">
              <a:buNone/>
            </a:pPr>
            <a:r>
              <a:rPr lang="en-US" dirty="0"/>
              <a:t>5. Increase cooperation among the employees.</a:t>
            </a:r>
          </a:p>
          <a:p>
            <a:pPr marL="0" indent="0">
              <a:buNone/>
            </a:pPr>
            <a:r>
              <a:rPr lang="en-US" dirty="0"/>
              <a:t>6. Increase the organization problem solving.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128" y="2355272"/>
            <a:ext cx="3117271" cy="31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524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39" y="2101345"/>
            <a:ext cx="10056952" cy="4313310"/>
          </a:xfrm>
        </p:spPr>
        <p:txBody>
          <a:bodyPr>
            <a:normAutofit fontScale="92500"/>
          </a:bodyPr>
          <a:lstStyle/>
          <a:p>
            <a:r>
              <a:rPr lang="en-US" dirty="0"/>
              <a:t>Planned Change Process: OD involves intentional, well-thought-out efforts to bring about change within an organization.</a:t>
            </a:r>
          </a:p>
          <a:p>
            <a:r>
              <a:rPr lang="en-US" dirty="0"/>
              <a:t>Focus on Human </a:t>
            </a:r>
            <a:r>
              <a:rPr lang="en-US" dirty="0" err="1"/>
              <a:t>Systems:OD</a:t>
            </a:r>
            <a:r>
              <a:rPr lang="en-US" dirty="0"/>
              <a:t> emphasizes the role of people in organizations. It prioritizes enhancing employee satisfaction, motivation, and collaboration while aligning individual goals with organizational objectives.</a:t>
            </a:r>
          </a:p>
          <a:p>
            <a:r>
              <a:rPr lang="en-US" dirty="0"/>
              <a:t>Systemic Approach: OD views organizations as systems made up of interrelated parts.</a:t>
            </a:r>
          </a:p>
          <a:p>
            <a:r>
              <a:rPr lang="en-US" dirty="0"/>
              <a:t>Long-Term Orientation: OD focuses on sustainable development and long-term improvements in organizational culture, processes, and performance.</a:t>
            </a:r>
          </a:p>
          <a:p>
            <a:r>
              <a:rPr lang="en-US" dirty="0"/>
              <a:t>Change in Culture and Behavior: OD targets both tangible (structures, policies) and intangible (beliefs, values) aspects of organizations.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142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INTERVENSIONS OF 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39" y="2226035"/>
            <a:ext cx="9904552" cy="43133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Interventions are structured activities or strategies used in Organizational Development (OD) to improve organizational effectiveness and address specific challenges.</a:t>
            </a:r>
          </a:p>
          <a:p>
            <a:pPr marL="0" indent="0">
              <a:buNone/>
            </a:pPr>
            <a:r>
              <a:rPr lang="en-US" dirty="0"/>
              <a:t> 1. </a:t>
            </a:r>
            <a:r>
              <a:rPr lang="en-US" b="1" u="sng" dirty="0"/>
              <a:t>Human Process Interventions: </a:t>
            </a:r>
            <a:r>
              <a:rPr lang="en-US" dirty="0"/>
              <a:t>Focus on interpersonal relationships, communication, and group  dynamics to improve collaboration and teamwork.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u="sng" dirty="0" err="1"/>
              <a:t>Technostructural</a:t>
            </a:r>
            <a:r>
              <a:rPr lang="en-US" b="1" u="sng" dirty="0"/>
              <a:t> Interventions: </a:t>
            </a:r>
            <a:r>
              <a:rPr lang="en-US" dirty="0"/>
              <a:t>These address organizational structures and technologies, focusing on aligning them with business goals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u="sng" dirty="0"/>
              <a:t>Human Resource Management </a:t>
            </a:r>
            <a:r>
              <a:rPr lang="en-US" dirty="0"/>
              <a:t>(</a:t>
            </a:r>
            <a:r>
              <a:rPr lang="en-US" b="1" u="sng" dirty="0"/>
              <a:t>HRM) Interventions: </a:t>
            </a:r>
            <a:r>
              <a:rPr lang="en-US" dirty="0"/>
              <a:t>Focus on improving HR practices to better support employees and align them with organizational goals.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u="sng" dirty="0"/>
              <a:t>Strategic Interventions: </a:t>
            </a:r>
            <a:r>
              <a:rPr lang="en-US" dirty="0"/>
              <a:t>Address broader organizational strategies to ensure the organization adapts to its external environment effectively.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b="1" u="sng" dirty="0"/>
              <a:t>Organizational Transformation Interventions: </a:t>
            </a:r>
            <a:r>
              <a:rPr lang="en-US" dirty="0"/>
              <a:t>Designed to create large-scale change and transform the organization.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447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022806" cy="3599316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Needs assessment</a:t>
            </a:r>
            <a:r>
              <a:rPr lang="en-US" dirty="0"/>
              <a:t>: The OD practitioner conducts a preliminary needs assessment to identify the organization's challenges and goals.</a:t>
            </a:r>
          </a:p>
          <a:p>
            <a:r>
              <a:rPr lang="en-US" b="1" u="sng" dirty="0"/>
              <a:t>Goal setting </a:t>
            </a:r>
            <a:r>
              <a:rPr lang="en-US" dirty="0"/>
              <a:t>:The OD practitioner gathers data  analyzes it and sets the goals according to the requirement in the area of improvement.</a:t>
            </a:r>
          </a:p>
          <a:p>
            <a:r>
              <a:rPr lang="en-US" b="1" u="sng" dirty="0"/>
              <a:t>Intervention selection </a:t>
            </a:r>
            <a:r>
              <a:rPr lang="en-US" dirty="0"/>
              <a:t>:The OD practitioner and the organization's stakeholders collaborate to design and plan interventions to address the identified challenges and goals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798" y="2336873"/>
            <a:ext cx="4026109" cy="30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0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Implementation:</a:t>
            </a:r>
            <a:r>
              <a:rPr lang="en-US" dirty="0"/>
              <a:t> The OD practitioner and the organization's stakeholders implement the planned interventions, which may include training, coaching, team building, and process improvements.</a:t>
            </a:r>
          </a:p>
          <a:p>
            <a:r>
              <a:rPr lang="en-US" b="1" u="sng" dirty="0"/>
              <a:t>Evaluation:</a:t>
            </a:r>
            <a:r>
              <a:rPr lang="en-US" dirty="0"/>
              <a:t> The OD practitioner and the organization's stakeholders conduct a comprehensive evaluation of the OD process and its outcomes.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404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US" dirty="0"/>
              <a:t>Case Study: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67" y="2295310"/>
            <a:ext cx="9876842" cy="39392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/>
              <a:t>Tata Group's Organizational Development Background</a:t>
            </a:r>
            <a:r>
              <a:rPr lang="en-US" sz="2800" dirty="0"/>
              <a:t>: </a:t>
            </a:r>
          </a:p>
          <a:p>
            <a:pPr marL="0" indent="0">
              <a:buNone/>
            </a:pPr>
            <a:r>
              <a:rPr lang="en-US" sz="2800" dirty="0"/>
              <a:t>The Tata Group, one of India's largest and oldest conglomerates, has consistently evolved its organizational structure to stay competitive and innovative.</a:t>
            </a:r>
          </a:p>
          <a:p>
            <a:pPr marL="0" indent="0">
              <a:buNone/>
            </a:pPr>
            <a:r>
              <a:rPr lang="en-US" sz="2800" dirty="0"/>
              <a:t>Founded in 1868, it operates in diverse industries like steel, automobiles, IT, and consumer goods.</a:t>
            </a:r>
          </a:p>
          <a:p>
            <a:pPr marL="0" indent="0">
              <a:buNone/>
            </a:pPr>
            <a:r>
              <a:rPr lang="en-US" sz="2800" b="1" u="sng" dirty="0"/>
              <a:t>Challenges </a:t>
            </a:r>
            <a:r>
              <a:rPr lang="en-US" sz="2800" dirty="0"/>
              <a:t>:Managing diverse businesses across global markets.</a:t>
            </a:r>
          </a:p>
          <a:p>
            <a:pPr marL="0" indent="0">
              <a:buNone/>
            </a:pPr>
            <a:r>
              <a:rPr lang="en-US" sz="2800" dirty="0"/>
              <a:t>Adapting to changing technology and customer needs.</a:t>
            </a:r>
          </a:p>
          <a:p>
            <a:pPr marL="0" indent="0">
              <a:buNone/>
            </a:pPr>
            <a:r>
              <a:rPr lang="en-US" sz="2800" dirty="0"/>
              <a:t>Ensuring alignment of leadership across its many companies.</a:t>
            </a:r>
          </a:p>
        </p:txBody>
      </p:sp>
    </p:spTree>
    <p:extLst>
      <p:ext uri="{BB962C8B-B14F-4D97-AF65-F5344CB8AC3E}">
        <p14:creationId xmlns:p14="http://schemas.microsoft.com/office/powerpoint/2010/main" val="70565330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808</TotalTime>
  <Words>754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</vt:lpstr>
      <vt:lpstr>Berlin</vt:lpstr>
      <vt:lpstr>ORGANIZATIONAL DEVELOPMENT</vt:lpstr>
      <vt:lpstr>CONTENTS</vt:lpstr>
      <vt:lpstr>INTRODUCTION</vt:lpstr>
      <vt:lpstr>OBJECTIVES</vt:lpstr>
      <vt:lpstr>NATURE OF OD</vt:lpstr>
      <vt:lpstr>INTERVENSIONS OF OD</vt:lpstr>
      <vt:lpstr>PROCESS OF OD</vt:lpstr>
      <vt:lpstr>PowerPoint Presentation</vt:lpstr>
      <vt:lpstr> Case Study:</vt:lpstr>
      <vt:lpstr>Key Organizational Development </vt:lpstr>
      <vt:lpstr>RESULTS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MANAGEMENT</dc:title>
  <dc:creator>user</dc:creator>
  <cp:lastModifiedBy>OWNER</cp:lastModifiedBy>
  <cp:revision>88</cp:revision>
  <dcterms:created xsi:type="dcterms:W3CDTF">2024-07-17T01:48:51Z</dcterms:created>
  <dcterms:modified xsi:type="dcterms:W3CDTF">2025-01-20T16:27:30Z</dcterms:modified>
</cp:coreProperties>
</file>